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5" r:id="rId13"/>
    <p:sldId id="276" r:id="rId14"/>
    <p:sldId id="279" r:id="rId15"/>
    <p:sldId id="269" r:id="rId16"/>
    <p:sldId id="270" r:id="rId17"/>
    <p:sldId id="271" r:id="rId18"/>
    <p:sldId id="280" r:id="rId19"/>
    <p:sldId id="27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!Programing\HighPassFilter\Compare%20outpu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!Programing\HighPassFilter\Compare%20outpu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!Programing\HighPassFilter\Compare%20outpu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Porównanie czasu (w sekundach) wykonania algorytmu w C++ i ASM dla jednego wątka na średniego rozmiaru bitmapie wejściowej (640 x 426 px)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'Porównanie czasowe'!$C$2</c:f>
              <c:strCache>
                <c:ptCount val="1"/>
                <c:pt idx="0">
                  <c:v>C++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'Porównanie czasowe'!$B$3:$B$12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'Porównanie czasowe'!$C$3:$C$12</c:f>
              <c:numCache>
                <c:formatCode>General</c:formatCode>
                <c:ptCount val="10"/>
                <c:pt idx="0">
                  <c:v>5.8999999999999997E-2</c:v>
                </c:pt>
                <c:pt idx="1">
                  <c:v>4.2000000000000003E-2</c:v>
                </c:pt>
                <c:pt idx="2">
                  <c:v>4.2000000000000003E-2</c:v>
                </c:pt>
                <c:pt idx="3">
                  <c:v>4.5999999999999999E-2</c:v>
                </c:pt>
                <c:pt idx="4">
                  <c:v>4.7E-2</c:v>
                </c:pt>
                <c:pt idx="5">
                  <c:v>4.4999999999999998E-2</c:v>
                </c:pt>
                <c:pt idx="6">
                  <c:v>4.1000000000000002E-2</c:v>
                </c:pt>
                <c:pt idx="7">
                  <c:v>4.2000000000000003E-2</c:v>
                </c:pt>
                <c:pt idx="8">
                  <c:v>4.5999999999999999E-2</c:v>
                </c:pt>
                <c:pt idx="9">
                  <c:v>4.2000000000000003E-2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72-45E9-994A-C3867FD6A886}"/>
            </c:ext>
          </c:extLst>
        </c:ser>
        <c:ser>
          <c:idx val="1"/>
          <c:order val="1"/>
          <c:tx>
            <c:strRef>
              <c:f>'Porównanie czasowe'!$D$2</c:f>
              <c:strCache>
                <c:ptCount val="1"/>
                <c:pt idx="0">
                  <c:v>ASM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'Porównanie czasowe'!$B$3:$B$12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'Porównanie czasowe'!$D$3:$D$12</c:f>
              <c:numCache>
                <c:formatCode>General</c:formatCode>
                <c:ptCount val="10"/>
                <c:pt idx="0">
                  <c:v>2.5000000000000001E-2</c:v>
                </c:pt>
                <c:pt idx="1">
                  <c:v>2.1999999999999999E-2</c:v>
                </c:pt>
                <c:pt idx="2">
                  <c:v>2.1999999999999999E-2</c:v>
                </c:pt>
                <c:pt idx="3">
                  <c:v>2.1000000000000001E-2</c:v>
                </c:pt>
                <c:pt idx="4">
                  <c:v>2.3E-2</c:v>
                </c:pt>
                <c:pt idx="5">
                  <c:v>2.4E-2</c:v>
                </c:pt>
                <c:pt idx="6">
                  <c:v>2.5999999999999999E-2</c:v>
                </c:pt>
                <c:pt idx="7">
                  <c:v>2.3E-2</c:v>
                </c:pt>
                <c:pt idx="8">
                  <c:v>2.1999999999999999E-2</c:v>
                </c:pt>
                <c:pt idx="9">
                  <c:v>2.1000000000000001E-2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72-45E9-994A-C3867FD6A8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98817984"/>
        <c:axId val="1998818400"/>
      </c:scatterChart>
      <c:valAx>
        <c:axId val="1998817984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Liczba próby [1]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818400"/>
        <c:crosses val="autoZero"/>
        <c:crossBetween val="midCat"/>
      </c:valAx>
      <c:valAx>
        <c:axId val="199881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wykonania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817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Porównanie średniego czasu (w sekundach) wykonania algorytmu w C++ i ASM na</a:t>
            </a:r>
            <a:r>
              <a:rPr lang="pl-PL" baseline="0"/>
              <a:t> różnej ilości</a:t>
            </a:r>
            <a:r>
              <a:rPr lang="pl-PL"/>
              <a:t> wątków na średniego rozmiaru bitmapie wejściowej (640</a:t>
            </a:r>
            <a:r>
              <a:rPr lang="pl-PL" baseline="0"/>
              <a:t> x 426 px</a:t>
            </a:r>
            <a:r>
              <a:rPr lang="pl-PL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'Porównanie czasowe'!$C$2</c:f>
              <c:strCache>
                <c:ptCount val="1"/>
                <c:pt idx="0">
                  <c:v>C++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Pt>
            <c:idx val="2"/>
            <c:marker>
              <c:symbol val="circle"/>
              <c:size val="6"/>
              <c:spPr>
                <a:gradFill rotWithShape="1">
                  <a:gsLst>
                    <a:gs pos="0">
                      <a:schemeClr val="accent6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6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6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 cap="rnd">
                  <a:solidFill>
                    <a:schemeClr val="accent6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l"/>
                </a:scene3d>
                <a:sp3d>
                  <a:bevelT w="25400" h="25400" prst="slope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CAE-4936-9A58-D5648B2466F5}"/>
              </c:ext>
            </c:extLst>
          </c:dPt>
          <c:dLbls>
            <c:dLbl>
              <c:idx val="3"/>
              <c:layout>
                <c:manualLayout>
                  <c:x val="-2.8111642294713225E-2"/>
                  <c:y val="-5.80134514435695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AE-4936-9A58-D5648B2466F5}"/>
                </c:ext>
              </c:extLst>
            </c:dLbl>
            <c:dLbl>
              <c:idx val="4"/>
              <c:layout>
                <c:manualLayout>
                  <c:x val="-6.3825928008998875E-2"/>
                  <c:y val="-5.80134514435695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CAE-4936-9A58-D5648B2466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czasowe'!$B$3,'Porównanie czasowe'!$B$4,'Porównanie czasowe'!$B$6,'Porównanie czasowe'!$B$10,'Porównanie czasowe'!$B$12)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czasowe'!$C$13,'Porównanie czasowe'!$E$13,'Porównanie czasowe'!$G$13,'Porównanie czasowe'!$I$13,'Porównanie czasowe'!$K$13)</c:f>
              <c:numCache>
                <c:formatCode>General</c:formatCode>
                <c:ptCount val="5"/>
                <c:pt idx="0">
                  <c:v>4.4999999999999998E-2</c:v>
                </c:pt>
                <c:pt idx="1">
                  <c:v>2.5999999999999999E-2</c:v>
                </c:pt>
                <c:pt idx="2">
                  <c:v>1.7000000000000001E-2</c:v>
                </c:pt>
                <c:pt idx="3">
                  <c:v>1.4999999999999999E-2</c:v>
                </c:pt>
                <c:pt idx="4">
                  <c:v>1.2999999999999999E-2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CAE-4936-9A58-D5648B2466F5}"/>
            </c:ext>
          </c:extLst>
        </c:ser>
        <c:ser>
          <c:idx val="1"/>
          <c:order val="1"/>
          <c:tx>
            <c:v>ASM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dLbl>
              <c:idx val="3"/>
              <c:layout>
                <c:manualLayout>
                  <c:x val="-3.3468785151856084E-2"/>
                  <c:y val="3.42484533183352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AE-4936-9A58-D5648B2466F5}"/>
                </c:ext>
              </c:extLst>
            </c:dLbl>
            <c:dLbl>
              <c:idx val="4"/>
              <c:layout>
                <c:manualLayout>
                  <c:x val="-5.4897356580427444E-2"/>
                  <c:y val="4.31770247469066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CAE-4936-9A58-D5648B2466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czasowe'!$B$3,'Porównanie czasowe'!$B$4,'Porównanie czasowe'!$B$6,'Porównanie czasowe'!$B$10,'Porównanie czasowe'!$B$12)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czasowe'!$D$13,'Porównanie czasowe'!$F$13,'Porównanie czasowe'!$H$13,'Porównanie czasowe'!$J$13,'Porównanie czasowe'!$L$13)</c:f>
              <c:numCache>
                <c:formatCode>General</c:formatCode>
                <c:ptCount val="5"/>
                <c:pt idx="0">
                  <c:v>2.3E-2</c:v>
                </c:pt>
                <c:pt idx="1">
                  <c:v>1.6E-2</c:v>
                </c:pt>
                <c:pt idx="2">
                  <c:v>1.2999999999999999E-2</c:v>
                </c:pt>
                <c:pt idx="3">
                  <c:v>1.2E-2</c:v>
                </c:pt>
                <c:pt idx="4">
                  <c:v>1.2E-2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7CAE-4936-9A58-D5648B2466F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14632032"/>
        <c:axId val="2014622464"/>
      </c:scatterChart>
      <c:valAx>
        <c:axId val="201463203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Ilość wątków [1]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22464"/>
        <c:crosses val="autoZero"/>
        <c:crossBetween val="midCat"/>
      </c:valAx>
      <c:valAx>
        <c:axId val="2014622464"/>
        <c:scaling>
          <c:orientation val="minMax"/>
          <c:max val="6.000000000000001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wykonania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32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Porównanie średniego czasu (w sekundach) wykonania algorytmu w C++ i ASM dla różnej liczby wątków na dużego rozmiaru bitmapie wejściowej (3840 x 2130 px)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'Porównanie czasowe'!$C$2</c:f>
              <c:strCache>
                <c:ptCount val="1"/>
                <c:pt idx="0">
                  <c:v>C++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czasowe'!$U$3,'Porównanie czasowe'!$U$4,'Porównanie czasowe'!$U$6,'Porównanie czasowe'!$U$10,'Porównanie czasowe'!$U$12)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czasowe'!$V$13,'Porównanie czasowe'!$X$13,'Porównanie czasowe'!$Z$13,'Porównanie czasowe'!$AB$13,'Porównanie czasowe'!$AD$13)</c:f>
              <c:numCache>
                <c:formatCode>General</c:formatCode>
                <c:ptCount val="5"/>
                <c:pt idx="0">
                  <c:v>1.3340000000000001</c:v>
                </c:pt>
                <c:pt idx="1">
                  <c:v>0.79700000000000004</c:v>
                </c:pt>
                <c:pt idx="2">
                  <c:v>0.64200000000000002</c:v>
                </c:pt>
                <c:pt idx="3">
                  <c:v>0.55400000000000005</c:v>
                </c:pt>
                <c:pt idx="4">
                  <c:v>0.49099999999999999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05-410E-B414-FCBC41294A71}"/>
            </c:ext>
          </c:extLst>
        </c:ser>
        <c:ser>
          <c:idx val="1"/>
          <c:order val="1"/>
          <c:tx>
            <c:v>ASM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>
                <a:bevelT w="25400" h="25400" prst="slope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('Porównanie czasowe'!$U$3,'Porównanie czasowe'!$U$4,'Porównanie czasowe'!$U$6,'Porównanie czasowe'!$U$10,'Porównanie czasowe'!$U$12)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10</c:v>
                </c:pt>
              </c:numCache>
            </c:numRef>
          </c:xVal>
          <c:yVal>
            <c:numRef>
              <c:f>('Porównanie czasowe'!$W$13,'Porównanie czasowe'!$Y$13,'Porównanie czasowe'!$AA$13,'Porównanie czasowe'!$AC$13,'Porównanie czasowe'!$AE$13)</c:f>
              <c:numCache>
                <c:formatCode>General</c:formatCode>
                <c:ptCount val="5"/>
                <c:pt idx="0">
                  <c:v>0.20399999999999999</c:v>
                </c:pt>
                <c:pt idx="1">
                  <c:v>0.121</c:v>
                </c:pt>
                <c:pt idx="2">
                  <c:v>0.112</c:v>
                </c:pt>
                <c:pt idx="3">
                  <c:v>0.10100000000000001</c:v>
                </c:pt>
                <c:pt idx="4">
                  <c:v>9.8000000000000004E-2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05-410E-B414-FCBC41294A7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14632032"/>
        <c:axId val="2014622464"/>
      </c:scatterChart>
      <c:valAx>
        <c:axId val="2014632032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Liczba wątków [1]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22464"/>
        <c:crosses val="autoZero"/>
        <c:crossBetween val="midCat"/>
      </c:valAx>
      <c:valAx>
        <c:axId val="2014622464"/>
        <c:scaling>
          <c:orientation val="minMax"/>
          <c:max val="1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wykonania [s]</a:t>
                </a:r>
              </a:p>
            </c:rich>
          </c:tx>
          <c:layout>
            <c:manualLayout>
              <c:xMode val="edge"/>
              <c:yMode val="edge"/>
              <c:x val="1.9779987636445808E-2"/>
              <c:y val="0.387777699662542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4632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906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74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5338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1631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9839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030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086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49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918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72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089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63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63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89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63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4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440AC3E-F8AC-4679-BFE8-C848239B1027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ECD498-5699-4EFE-AEBA-D3BBECE1B8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1410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build/x64-software-conventions?view=msvc-170" TargetMode="External"/><Relationship Id="rId2" Type="http://schemas.openxmlformats.org/officeDocument/2006/relationships/hyperlink" Target="http://www.algorytm.org/przetwarzanie-obrazow/filtrowanie-obrazo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elixcloutier.com/x86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High pass </a:t>
            </a:r>
            <a:r>
              <a:rPr lang="pl-PL" dirty="0" err="1"/>
              <a:t>filter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Kacper Nitkiewicz</a:t>
            </a:r>
          </a:p>
          <a:p>
            <a:r>
              <a:rPr lang="pl-PL" dirty="0"/>
              <a:t>Informatyka, semestr 5, grupa 5, sekcja 1</a:t>
            </a:r>
          </a:p>
        </p:txBody>
      </p:sp>
    </p:spTree>
    <p:extLst>
      <p:ext uri="{BB962C8B-B14F-4D97-AF65-F5344CB8AC3E}">
        <p14:creationId xmlns:p14="http://schemas.microsoft.com/office/powerpoint/2010/main" val="73439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1169988" y="690563"/>
            <a:ext cx="10631487" cy="5245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Implementacja oparta o dwie funkcje: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 Funkcja </a:t>
            </a:r>
            <a:r>
              <a:rPr lang="pl-PL" dirty="0" err="1"/>
              <a:t>ApplyMaskToRGB</a:t>
            </a:r>
            <a:r>
              <a:rPr lang="pl-PL" dirty="0"/>
              <a:t>, przyjmująca fragment obrazu 3x3 (reprezentujący wartości R, G lub B pikseli na danym obszarze) i zwracająca nową wartość piksela po nałożeniu maski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 Funkcja </a:t>
            </a:r>
            <a:r>
              <a:rPr lang="pl-PL" dirty="0" err="1"/>
              <a:t>ApplyHighPassFilterCpp</a:t>
            </a:r>
            <a:r>
              <a:rPr lang="pl-PL" dirty="0"/>
              <a:t>, przyjmująca m.in. bitmapę wejściową i zwracająca bitmapę po nałożeniu filtra.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Dodatkowe potrzebne zmienna: tablica masek (3x3)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omija piksele, które znajdują się na krawędzi obrazu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3AD22859-722E-4599-89F4-4BD932F37DE0}"/>
              </a:ext>
            </a:extLst>
          </p:cNvPr>
          <p:cNvSpPr txBox="1">
            <a:spLocks/>
          </p:cNvSpPr>
          <p:nvPr/>
        </p:nvSpPr>
        <p:spPr>
          <a:xfrm>
            <a:off x="1752600" y="690563"/>
            <a:ext cx="868680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 dirty="0"/>
              <a:t>Implementacja</a:t>
            </a:r>
          </a:p>
        </p:txBody>
      </p:sp>
    </p:spTree>
    <p:extLst>
      <p:ext uri="{BB962C8B-B14F-4D97-AF65-F5344CB8AC3E}">
        <p14:creationId xmlns:p14="http://schemas.microsoft.com/office/powerpoint/2010/main" val="359853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89537AC-0127-409B-B455-8FA2760A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609206"/>
            <a:ext cx="844032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Wykorzystane instrukcje wektorowe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334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instrukcje wektorowe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b="1" dirty="0" err="1"/>
              <a:t>pmaddwd</a:t>
            </a:r>
            <a:r>
              <a:rPr lang="pl-PL" b="1" dirty="0"/>
              <a:t> </a:t>
            </a:r>
            <a:r>
              <a:rPr lang="pl-PL" dirty="0"/>
              <a:t>– instrukcja wykorzystana przy obliczaniu nowej wartości piksela; mnoży poszczególne 16-bitowe elementy dwóch wektorów, sumuje pomnożone wartości parami, i zapisuje 32-bitowe sumy</a:t>
            </a:r>
            <a:br>
              <a:rPr lang="pl-PL" dirty="0"/>
            </a:br>
            <a:r>
              <a:rPr lang="pl-PL" dirty="0"/>
              <a:t>w przypadku projektu używamy jej, by szybko przemnożyć fragment obrazu przez maski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 </a:t>
            </a:r>
            <a:r>
              <a:rPr lang="pl-PL" b="1" dirty="0" err="1"/>
              <a:t>phaddd</a:t>
            </a:r>
            <a:r>
              <a:rPr lang="pl-PL" dirty="0"/>
              <a:t> – instrukcja wykorzystana przy obliczaniu nowej wartości piksela; sumuje elementy wektora parami i zapisuje sumy</a:t>
            </a:r>
            <a:br>
              <a:rPr lang="pl-PL" dirty="0"/>
            </a:br>
            <a:r>
              <a:rPr lang="pl-PL" dirty="0"/>
              <a:t>w przypadku projektu używamy jej dwukrotnie, by zsumować przemnożone wyżej wartości do jednej liczby</a:t>
            </a:r>
          </a:p>
        </p:txBody>
      </p:sp>
    </p:spTree>
    <p:extLst>
      <p:ext uri="{BB962C8B-B14F-4D97-AF65-F5344CB8AC3E}">
        <p14:creationId xmlns:p14="http://schemas.microsoft.com/office/powerpoint/2010/main" val="249111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Dodatkowe instrukcje wektorowe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Przenoszenia: MOVQ, PMOVSXBW, PMOVZXBW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Inne: PXOR, MAXPD, MINPD</a:t>
            </a:r>
          </a:p>
        </p:txBody>
      </p:sp>
    </p:spTree>
    <p:extLst>
      <p:ext uri="{BB962C8B-B14F-4D97-AF65-F5344CB8AC3E}">
        <p14:creationId xmlns:p14="http://schemas.microsoft.com/office/powerpoint/2010/main" val="290026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Porównanie czasowe </a:t>
            </a:r>
            <a:b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C++ VS ASM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751012" y="5542384"/>
            <a:ext cx="8676222" cy="628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80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5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A01FEB1-A672-4F94-AB73-59D0C9D0F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94813"/>
              </p:ext>
            </p:extLst>
          </p:nvPr>
        </p:nvGraphicFramePr>
        <p:xfrm>
          <a:off x="5486396" y="5105400"/>
          <a:ext cx="12192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929189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36821377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 </a:t>
                      </a:r>
                      <a:r>
                        <a:rPr lang="pl-PL" sz="1100" u="none" strike="noStrike" dirty="0">
                          <a:effectLst/>
                        </a:rPr>
                        <a:t>w</a:t>
                      </a:r>
                      <a:r>
                        <a:rPr lang="en-GB" sz="1100" u="none" strike="noStrike" dirty="0" err="1">
                          <a:effectLst/>
                        </a:rPr>
                        <a:t>ątek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62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C++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ASM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4332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</a:t>
                      </a:r>
                      <a:r>
                        <a:rPr lang="pl-PL" sz="1100" u="none" strike="noStrike" dirty="0">
                          <a:effectLst/>
                        </a:rPr>
                        <a:t>45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0.023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687282"/>
                  </a:ext>
                </a:extLst>
              </a:tr>
            </a:tbl>
          </a:graphicData>
        </a:graphic>
      </p:graphicFrame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20F0629F-98C7-49F8-83BC-04BBF653A537}"/>
              </a:ext>
            </a:extLst>
          </p:cNvPr>
          <p:cNvSpPr txBox="1">
            <a:spLocks/>
          </p:cNvSpPr>
          <p:nvPr/>
        </p:nvSpPr>
        <p:spPr>
          <a:xfrm>
            <a:off x="3922713" y="5391150"/>
            <a:ext cx="9905998" cy="312420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Średnia:</a:t>
            </a: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833652"/>
              </p:ext>
            </p:extLst>
          </p:nvPr>
        </p:nvGraphicFramePr>
        <p:xfrm>
          <a:off x="2551015" y="398108"/>
          <a:ext cx="7089962" cy="428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641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061538"/>
              </p:ext>
            </p:extLst>
          </p:nvPr>
        </p:nvGraphicFramePr>
        <p:xfrm>
          <a:off x="2566894" y="1295400"/>
          <a:ext cx="7058212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134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/>
        </p:nvGraphicFramePr>
        <p:xfrm>
          <a:off x="2564653" y="1295400"/>
          <a:ext cx="7062694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705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762001" y="681038"/>
            <a:ext cx="10306050" cy="5245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w ASM jest o wiele szybszy od tego napisanego w CPP. Przy jednym wątku wysokopoziomowy algorytm jest o 50% wolniejszy od tego napisanego w Asemblerze.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w CPP przy większej ilości wątków zaczyna zmniejszać czas miedzy wykonaniem w ASM, lecz wciąż ta różnica jest bardzo zauważalna.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Lepsze czasy dla ASM mogą wynikać z słabej optymalizacji kodu w języku CPP oraz krótszej ilości rozkazów do wykonaniu w języku niskiego poziomu.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stosowanie implementacji asemblerowej pozwala na znaczne skrócenie czasu działania algorytmu zwłaszcza przy dużej liczbie danych lub wielu obrazach wysokiej jakości (4k+).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ABB942A0-A8E6-458D-BE22-60E283B1E87A}"/>
              </a:ext>
            </a:extLst>
          </p:cNvPr>
          <p:cNvSpPr txBox="1">
            <a:spLocks/>
          </p:cNvSpPr>
          <p:nvPr/>
        </p:nvSpPr>
        <p:spPr>
          <a:xfrm>
            <a:off x="1752600" y="681038"/>
            <a:ext cx="8686800" cy="1468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l-PL"/>
              <a:t>Wnioski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491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011" y="1960200"/>
            <a:ext cx="8686800" cy="1468800"/>
          </a:xfrm>
        </p:spPr>
        <p:txBody>
          <a:bodyPr/>
          <a:lstStyle/>
          <a:p>
            <a:pPr algn="ctr"/>
            <a:r>
              <a:rPr lang="pl-PL" dirty="0"/>
              <a:t>Opis Projektu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930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Wybór i opis algorytmu: </a:t>
            </a:r>
            <a:r>
              <a:rPr lang="pl-PL" dirty="0">
                <a:hlinkClick r:id="rId2"/>
              </a:rPr>
              <a:t>http://www.algorytm.org/przetwarzanie-obrazow/filtrowanie-obrazow.html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Dokumentacja MASM x64: </a:t>
            </a:r>
            <a:r>
              <a:rPr lang="pl-PL" dirty="0">
                <a:hlinkClick r:id="rId3"/>
              </a:rPr>
              <a:t>https://docs.microsoft.com/en-us/cpp/build/x64-software-conventions?view=msvc-170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Dokumentacja instrukcji SIMD: </a:t>
            </a:r>
            <a:r>
              <a:rPr lang="pl-PL" dirty="0">
                <a:hlinkClick r:id="rId4"/>
              </a:rPr>
              <a:t>https://www.felixcloutier.com/x86/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586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Filtry górnoprzepustowe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105593" y="1854047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pl-PL" dirty="0"/>
                  <a:t>Te filtry są w stanie stłumić niskie częstotliwości w obrazie i wzmocnić elementy o wysokiej częstotliwości, czyli szczegóły. W wyniku nałożenia filtra następuje zwiększenie jasności i koloru. Większość obrazów będzie mieć podkreślone ostre krawędzi oraz zwiększony kontrast</a:t>
                </a:r>
              </a:p>
              <a:p>
                <a:r>
                  <a:rPr lang="pl-PL" dirty="0"/>
                  <a:t>W projekcie zastosowany został filtr górnoprzepustowy o następującej masce: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5593" y="1854047"/>
                <a:ext cx="10058400" cy="4023360"/>
              </a:xfr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Pseudokod Nakładania filtrów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Wybierz piksel nie z </a:t>
            </a:r>
            <a:r>
              <a:rPr lang="pl-PL" dirty="0" err="1"/>
              <a:t>krawedzi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Znajdź wszystkich jego sąsiadów, zapisz wartości pikseli do tablicy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Oblicz nową wartość wybranego piksela, mnożąc poszczególne wartości pikseli z tablicy przez odpowiadające im maski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Upewnij się, że nowa wartość jest z zakresu &lt;0; 255&gt;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Podziel nową wartość przez sumę masek (jeśli różna od zera), by zapobiec zmianie jasności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Powtórz dla wartości koloru R, G i B danego piksela, następnie wybierz następny</a:t>
            </a:r>
          </a:p>
        </p:txBody>
      </p:sp>
    </p:spTree>
    <p:extLst>
      <p:ext uri="{BB962C8B-B14F-4D97-AF65-F5344CB8AC3E}">
        <p14:creationId xmlns:p14="http://schemas.microsoft.com/office/powerpoint/2010/main" val="223111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/>
              <p:cNvSpPr txBox="1"/>
              <p:nvPr/>
            </p:nvSpPr>
            <p:spPr>
              <a:xfrm>
                <a:off x="1467195" y="2481348"/>
                <a:ext cx="2136483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2" name="pole tekstow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95" y="2481348"/>
                <a:ext cx="2136483" cy="75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3603678" y="2709134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78" y="2709134"/>
                <a:ext cx="218008" cy="276999"/>
              </a:xfrm>
              <a:prstGeom prst="rect">
                <a:avLst/>
              </a:prstGeom>
              <a:blipFill>
                <a:blip r:embed="rId3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3821686" y="2481346"/>
                <a:ext cx="2136483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86" y="2481346"/>
                <a:ext cx="2136483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5958169" y="2709134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69" y="2709134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9188112" y="2739859"/>
                <a:ext cx="5850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l-PL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112" y="2739859"/>
                <a:ext cx="585061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e tekstowe 8"/>
          <p:cNvSpPr txBox="1"/>
          <p:nvPr/>
        </p:nvSpPr>
        <p:spPr>
          <a:xfrm>
            <a:off x="-14400" y="382385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/>
              <a:t>Nowa wartość piksela: </a:t>
            </a:r>
            <a:r>
              <a:rPr lang="pl-PL" sz="2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39145" y="1668548"/>
            <a:ext cx="299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Wybrany piksel i jego sąsiedzi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4287254" y="1668548"/>
            <a:ext cx="120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Maski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1966058-EF74-4C7B-8D0E-447FED9A3554}"/>
                  </a:ext>
                </a:extLst>
              </p:cNvPr>
              <p:cNvSpPr txBox="1"/>
              <p:nvPr/>
            </p:nvSpPr>
            <p:spPr>
              <a:xfrm>
                <a:off x="4621815" y="2392007"/>
                <a:ext cx="610299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	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pl-PL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1966058-EF74-4C7B-8D0E-447FED9A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15" y="2392007"/>
                <a:ext cx="6102990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71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Przykładowe</a:t>
            </a:r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6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Wyniki</a:t>
            </a:r>
            <a:endParaRPr lang="en-US" sz="6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751012" y="5542384"/>
            <a:ext cx="8676222" cy="628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80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1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Przed</a:t>
            </a:r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1836738"/>
            <a:ext cx="4124325" cy="4124325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/>
              <a:t>po</a:t>
            </a:r>
          </a:p>
        </p:txBody>
      </p:sp>
      <p:pic>
        <p:nvPicPr>
          <p:cNvPr id="13" name="Symbol zastępczy zawartości 12" descr="Obraz zawierający osoba, kobieta, włosy, kapelusz&#10;&#10;Opis wygenerowany automatycznie">
            <a:extLst>
              <a:ext uri="{FF2B5EF4-FFF2-40B4-BE49-F238E27FC236}">
                <a16:creationId xmlns:a16="http://schemas.microsoft.com/office/drawing/2014/main" id="{FBEE679A-B89D-4CFA-9B6D-DB1557AF69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70" y="1836738"/>
            <a:ext cx="4124325" cy="4124325"/>
          </a:xfrm>
        </p:spPr>
      </p:pic>
    </p:spTree>
    <p:extLst>
      <p:ext uri="{BB962C8B-B14F-4D97-AF65-F5344CB8AC3E}">
        <p14:creationId xmlns:p14="http://schemas.microsoft.com/office/powerpoint/2010/main" val="65664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Przed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/>
              <a:t>po</a:t>
            </a:r>
          </a:p>
        </p:txBody>
      </p:sp>
      <p:pic>
        <p:nvPicPr>
          <p:cNvPr id="25" name="Symbol zastępczy zawartości 24">
            <a:extLst>
              <a:ext uri="{FF2B5EF4-FFF2-40B4-BE49-F238E27FC236}">
                <a16:creationId xmlns:a16="http://schemas.microsoft.com/office/drawing/2014/main" id="{428194EC-EB08-401B-96CB-E6941A2C83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98" y="1718981"/>
            <a:ext cx="2529902" cy="4415120"/>
          </a:xfrm>
        </p:spPr>
      </p:pic>
      <p:pic>
        <p:nvPicPr>
          <p:cNvPr id="23" name="Symbol zastępczy zawartości 22" descr="Obraz zawierający bezkręgowce, jasne, ośmiornica, grafika wektorowa&#10;&#10;Opis wygenerowany automatycznie">
            <a:extLst>
              <a:ext uri="{FF2B5EF4-FFF2-40B4-BE49-F238E27FC236}">
                <a16:creationId xmlns:a16="http://schemas.microsoft.com/office/drawing/2014/main" id="{6E43E5B6-D1A9-411B-A491-225495F213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09" y="1718981"/>
            <a:ext cx="2529902" cy="4415120"/>
          </a:xfrm>
        </p:spPr>
      </p:pic>
    </p:spTree>
    <p:extLst>
      <p:ext uri="{BB962C8B-B14F-4D97-AF65-F5344CB8AC3E}">
        <p14:creationId xmlns:p14="http://schemas.microsoft.com/office/powerpoint/2010/main" val="384226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97280" y="881776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Przed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7920" y="881776"/>
            <a:ext cx="4937760" cy="736282"/>
          </a:xfrm>
        </p:spPr>
        <p:txBody>
          <a:bodyPr/>
          <a:lstStyle/>
          <a:p>
            <a:pPr algn="ctr"/>
            <a:r>
              <a:rPr lang="pl-PL" sz="2800" dirty="0"/>
              <a:t>po</a:t>
            </a:r>
          </a:p>
        </p:txBody>
      </p:sp>
      <p:pic>
        <p:nvPicPr>
          <p:cNvPr id="18" name="Symbol zastępczy zawartości 17" descr="Obraz zawierający mężczyzna, osoba, stojące, ciemny&#10;&#10;Opis wygenerowany automatycznie">
            <a:extLst>
              <a:ext uri="{FF2B5EF4-FFF2-40B4-BE49-F238E27FC236}">
                <a16:creationId xmlns:a16="http://schemas.microsoft.com/office/drawing/2014/main" id="{FEEB04BC-D505-4A12-BBF8-E492CFF95B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9" t="9271" r="28773"/>
          <a:stretch/>
        </p:blipFill>
        <p:spPr>
          <a:xfrm>
            <a:off x="1897379" y="1676383"/>
            <a:ext cx="3451862" cy="4650754"/>
          </a:xfrm>
        </p:spPr>
      </p:pic>
      <p:pic>
        <p:nvPicPr>
          <p:cNvPr id="21" name="Obraz 20" descr="Obraz zawierający mężczyzna, osoba, ciemny&#10;&#10;Opis wygenerowany automatycznie">
            <a:extLst>
              <a:ext uri="{FF2B5EF4-FFF2-40B4-BE49-F238E27FC236}">
                <a16:creationId xmlns:a16="http://schemas.microsoft.com/office/drawing/2014/main" id="{10446C23-03DC-4493-AC9E-1A7C34DAE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 t="9629" r="31022"/>
          <a:stretch/>
        </p:blipFill>
        <p:spPr>
          <a:xfrm>
            <a:off x="6987540" y="1676383"/>
            <a:ext cx="3234348" cy="46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59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Siatk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iatk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iatk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TM03457485[[fn=Siatka]]</Template>
  <TotalTime>1398</TotalTime>
  <Words>652</Words>
  <Application>Microsoft Office PowerPoint</Application>
  <PresentationFormat>Panoramiczny</PresentationFormat>
  <Paragraphs>73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Siatka</vt:lpstr>
      <vt:lpstr>High pass filter</vt:lpstr>
      <vt:lpstr>Opis Projektu</vt:lpstr>
      <vt:lpstr>Filtry górnoprzepustowe</vt:lpstr>
      <vt:lpstr>Pseudokod Nakładania filtrów</vt:lpstr>
      <vt:lpstr>Prezentacja programu PowerPoint</vt:lpstr>
      <vt:lpstr>Przykładowe Wyniki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Wykorzystane instrukcje wektorowe</vt:lpstr>
      <vt:lpstr>Główne instrukcje wektorowe</vt:lpstr>
      <vt:lpstr>Dodatkowe instrukcje wektorowe</vt:lpstr>
      <vt:lpstr>Porównanie czasowe  C++ VS ASM</vt:lpstr>
      <vt:lpstr>Prezentacja programu PowerPoint</vt:lpstr>
      <vt:lpstr>Prezentacja programu PowerPoint</vt:lpstr>
      <vt:lpstr>Prezentacja programu PowerPoint</vt:lpstr>
      <vt:lpstr>Prezentacja programu PowerPoint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 górnoprzepustowy</dc:title>
  <dc:creator>Rafał Klinowski</dc:creator>
  <cp:lastModifiedBy>Kacper Nitkiewicz</cp:lastModifiedBy>
  <cp:revision>77</cp:revision>
  <dcterms:created xsi:type="dcterms:W3CDTF">2021-12-17T22:07:48Z</dcterms:created>
  <dcterms:modified xsi:type="dcterms:W3CDTF">2022-01-17T12:48:33Z</dcterms:modified>
</cp:coreProperties>
</file>